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E074F37-931C-4040-A1B6-5F62312D4F4A}" type="datetimeFigureOut">
              <a:rPr lang="bg-BG" smtClean="0"/>
              <a:t>10.5.2017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9D91-BEC3-436C-87D0-80891ABCD49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4F37-931C-4040-A1B6-5F62312D4F4A}" type="datetimeFigureOut">
              <a:rPr lang="bg-BG" smtClean="0"/>
              <a:t>10.5.2017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9D91-BEC3-436C-87D0-80891ABCD49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4F37-931C-4040-A1B6-5F62312D4F4A}" type="datetimeFigureOut">
              <a:rPr lang="bg-BG" smtClean="0"/>
              <a:t>10.5.2017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9D91-BEC3-436C-87D0-80891ABCD49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4F37-931C-4040-A1B6-5F62312D4F4A}" type="datetimeFigureOut">
              <a:rPr lang="bg-BG" smtClean="0"/>
              <a:t>10.5.2017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9D91-BEC3-436C-87D0-80891ABCD499}" type="slidenum">
              <a:rPr lang="bg-BG" smtClean="0"/>
              <a:t>‹#›</a:t>
            </a:fld>
            <a:endParaRPr lang="bg-BG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4F37-931C-4040-A1B6-5F62312D4F4A}" type="datetimeFigureOut">
              <a:rPr lang="bg-BG" smtClean="0"/>
              <a:t>10.5.2017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9D91-BEC3-436C-87D0-80891ABCD499}" type="slidenum">
              <a:rPr lang="bg-BG" smtClean="0"/>
              <a:t>‹#›</a:t>
            </a:fld>
            <a:endParaRPr lang="bg-BG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4F37-931C-4040-A1B6-5F62312D4F4A}" type="datetimeFigureOut">
              <a:rPr lang="bg-BG" smtClean="0"/>
              <a:t>10.5.2017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9D91-BEC3-436C-87D0-80891ABCD499}" type="slidenum">
              <a:rPr lang="bg-BG" smtClean="0"/>
              <a:t>‹#›</a:t>
            </a:fld>
            <a:endParaRPr lang="bg-BG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4F37-931C-4040-A1B6-5F62312D4F4A}" type="datetimeFigureOut">
              <a:rPr lang="bg-BG" smtClean="0"/>
              <a:t>10.5.2017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9D91-BEC3-436C-87D0-80891ABCD49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4F37-931C-4040-A1B6-5F62312D4F4A}" type="datetimeFigureOut">
              <a:rPr lang="bg-BG" smtClean="0"/>
              <a:t>10.5.2017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9D91-BEC3-436C-87D0-80891ABCD499}" type="slidenum">
              <a:rPr lang="bg-BG" smtClean="0"/>
              <a:t>‹#›</a:t>
            </a:fld>
            <a:endParaRPr lang="bg-BG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4F37-931C-4040-A1B6-5F62312D4F4A}" type="datetimeFigureOut">
              <a:rPr lang="bg-BG" smtClean="0"/>
              <a:t>10.5.2017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9D91-BEC3-436C-87D0-80891ABCD49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4F37-931C-4040-A1B6-5F62312D4F4A}" type="datetimeFigureOut">
              <a:rPr lang="bg-BG" smtClean="0"/>
              <a:t>10.5.2017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9D91-BEC3-436C-87D0-80891ABCD499}" type="slidenum">
              <a:rPr lang="bg-BG" smtClean="0"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4F37-931C-4040-A1B6-5F62312D4F4A}" type="datetimeFigureOut">
              <a:rPr lang="bg-BG" smtClean="0"/>
              <a:t>10.5.2017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9D91-BEC3-436C-87D0-80891ABCD49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E074F37-931C-4040-A1B6-5F62312D4F4A}" type="datetimeFigureOut">
              <a:rPr lang="bg-BG" smtClean="0"/>
              <a:t>10.5.2017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3739D91-BEC3-436C-87D0-80891ABCD499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280920" cy="1830065"/>
          </a:xfrm>
        </p:spPr>
        <p:txBody>
          <a:bodyPr/>
          <a:lstStyle/>
          <a:p>
            <a:r>
              <a:rPr lang="en-US" dirty="0" smtClean="0"/>
              <a:t>The structure of the Ottoman State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1.</a:t>
            </a:r>
            <a:r>
              <a:rPr lang="en-US" b="1" i="0" dirty="0">
                <a:solidFill>
                  <a:srgbClr val="FF0000"/>
                </a:solidFill>
                <a:latin typeface="Arial"/>
              </a:rPr>
              <a:t>Theocratic monarchy- </a:t>
            </a:r>
            <a:r>
              <a:rPr lang="en-US" i="0" dirty="0">
                <a:solidFill>
                  <a:srgbClr val="000000"/>
                </a:solidFill>
                <a:latin typeface="Arial"/>
              </a:rPr>
              <a:t>is a government in which the ruling monarch is also the reigning </a:t>
            </a:r>
            <a:r>
              <a:rPr lang="en-US" i="0" dirty="0" smtClean="0">
                <a:solidFill>
                  <a:srgbClr val="000000"/>
                </a:solidFill>
                <a:latin typeface="Arial"/>
              </a:rPr>
              <a:t>deity(</a:t>
            </a:r>
            <a:r>
              <a:rPr lang="bg-BG" i="0" dirty="0" smtClean="0">
                <a:solidFill>
                  <a:srgbClr val="000000"/>
                </a:solidFill>
                <a:latin typeface="Arial"/>
              </a:rPr>
              <a:t>божество)</a:t>
            </a:r>
            <a:r>
              <a:rPr lang="en-US" i="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i="0" dirty="0">
                <a:solidFill>
                  <a:srgbClr val="000000"/>
                </a:solidFill>
                <a:latin typeface="Arial"/>
              </a:rPr>
              <a:t>or a god whom the people worship or </a:t>
            </a:r>
            <a:r>
              <a:rPr lang="en-US" i="0" dirty="0" smtClean="0">
                <a:solidFill>
                  <a:srgbClr val="000000"/>
                </a:solidFill>
                <a:latin typeface="Arial"/>
              </a:rPr>
              <a:t>venerate</a:t>
            </a:r>
            <a:r>
              <a:rPr lang="bg-BG" i="0" dirty="0" smtClean="0">
                <a:solidFill>
                  <a:srgbClr val="000000"/>
                </a:solidFill>
                <a:latin typeface="Arial"/>
              </a:rPr>
              <a:t>(почитам)</a:t>
            </a:r>
            <a:r>
              <a:rPr lang="en-US" i="0" dirty="0" smtClean="0">
                <a:solidFill>
                  <a:srgbClr val="000000"/>
                </a:solidFill>
                <a:latin typeface="Arial"/>
              </a:rPr>
              <a:t>.</a:t>
            </a:r>
            <a:endParaRPr lang="bg-BG" dirty="0"/>
          </a:p>
        </p:txBody>
      </p:sp>
      <p:pic>
        <p:nvPicPr>
          <p:cNvPr id="4" name="Картина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" y="1"/>
            <a:ext cx="1611650" cy="476672"/>
          </a:xfrm>
          <a:prstGeom prst="rect">
            <a:avLst/>
          </a:prstGeom>
        </p:spPr>
      </p:pic>
      <p:pic>
        <p:nvPicPr>
          <p:cNvPr id="5" name="Picture 4" descr="http://www.ioerc.mk/images/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975"/>
            <a:ext cx="797074" cy="82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06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52736"/>
            <a:ext cx="6400800" cy="10801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ottoman bureaucracy</a:t>
            </a:r>
            <a:endParaRPr lang="bg-BG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9584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atin typeface="Cooper Black" panose="0208090404030B020404" pitchFamily="18" charset="0"/>
              </a:rPr>
              <a:t>THE SULTAN</a:t>
            </a:r>
            <a:endParaRPr lang="bg-BG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438400"/>
            <a:ext cx="5688632" cy="32228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Is a noble title with several historical meanings. Originally, it was an Arabic abstract noun meaning "strength", "authority", "</a:t>
            </a:r>
            <a:r>
              <a:rPr lang="en-US" dirty="0" err="1" smtClean="0"/>
              <a:t>rullership</a:t>
            </a:r>
            <a:r>
              <a:rPr lang="en-US" dirty="0" smtClean="0"/>
              <a:t>", or "power". Later, it came to be used as the title of certain rulers who claimed almost full sovereignty (</a:t>
            </a:r>
            <a:r>
              <a:rPr lang="bg-BG" dirty="0" smtClean="0"/>
              <a:t>върховна власт)</a:t>
            </a:r>
            <a:r>
              <a:rPr lang="en-US" dirty="0" smtClean="0"/>
              <a:t> in practical terms, albeit (</a:t>
            </a:r>
            <a:r>
              <a:rPr lang="bg-BG" dirty="0" smtClean="0"/>
              <a:t>макар)</a:t>
            </a:r>
            <a:r>
              <a:rPr lang="en-US" dirty="0" smtClean="0"/>
              <a:t> without claiming the overall caliphate, or to refer to a powerful governor of a province within the caliphate. Other thing  is that all the subjects are considered to be his slaves.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12776"/>
            <a:ext cx="130350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73016"/>
            <a:ext cx="1394661" cy="197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1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980728"/>
            <a:ext cx="6400800" cy="928464"/>
          </a:xfrm>
        </p:spPr>
        <p:txBody>
          <a:bodyPr/>
          <a:lstStyle/>
          <a:p>
            <a:r>
              <a:rPr lang="en-US" dirty="0" smtClean="0"/>
              <a:t>Divans(governors)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76873"/>
            <a:ext cx="6400800" cy="208823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222222"/>
                </a:solidFill>
                <a:latin typeface="arial"/>
              </a:rPr>
              <a:t>A </a:t>
            </a:r>
            <a:r>
              <a:rPr lang="en-US" dirty="0">
                <a:solidFill>
                  <a:srgbClr val="222222"/>
                </a:solidFill>
                <a:latin typeface="arial"/>
              </a:rPr>
              <a:t>legislative body, council chamber, or court of justice in the </a:t>
            </a:r>
            <a:r>
              <a:rPr lang="en-US" dirty="0" smtClean="0">
                <a:solidFill>
                  <a:srgbClr val="222222"/>
                </a:solidFill>
                <a:latin typeface="arial"/>
              </a:rPr>
              <a:t>Ottoman </a:t>
            </a:r>
            <a:r>
              <a:rPr lang="en-US" dirty="0">
                <a:solidFill>
                  <a:srgbClr val="222222"/>
                </a:solidFill>
                <a:latin typeface="arial"/>
              </a:rPr>
              <a:t>Empire or elsewhere in the </a:t>
            </a:r>
            <a:r>
              <a:rPr lang="en-US" dirty="0" smtClean="0">
                <a:solidFill>
                  <a:srgbClr val="222222"/>
                </a:solidFill>
                <a:latin typeface="arial"/>
              </a:rPr>
              <a:t>Middle East. </a:t>
            </a:r>
          </a:p>
          <a:p>
            <a:r>
              <a:rPr lang="en-US" dirty="0" smtClean="0"/>
              <a:t>Only the most distinguished governors rose to the position of Viziers (ministers), members of the Divan (the State Council) and even to the position of Great Vizier (Prime minister).</a:t>
            </a:r>
            <a:endParaRPr lang="bg-B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39050"/>
            <a:ext cx="2880320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509120"/>
            <a:ext cx="2779799" cy="211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44148"/>
            <a:ext cx="1656184" cy="258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5228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Judicial officials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438872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Mufti- </a:t>
            </a:r>
            <a:r>
              <a:rPr lang="en-US" dirty="0"/>
              <a:t>scholar who interprets and expounds Islamic law (Sharia and </a:t>
            </a:r>
            <a:r>
              <a:rPr lang="en-US" dirty="0" err="1" smtClean="0"/>
              <a:t>fiqh</a:t>
            </a:r>
            <a:r>
              <a:rPr lang="bg-BG" dirty="0" smtClean="0"/>
              <a:t>)</a:t>
            </a:r>
            <a:r>
              <a:rPr lang="en-US" dirty="0" smtClean="0"/>
              <a:t>. They were also jurists </a:t>
            </a:r>
            <a:r>
              <a:rPr lang="en-US" dirty="0"/>
              <a:t>qualified to give authoritative legal </a:t>
            </a:r>
            <a:r>
              <a:rPr lang="en-US" dirty="0" smtClean="0"/>
              <a:t>opinions</a:t>
            </a:r>
            <a:r>
              <a:rPr lang="bg-BG" dirty="0" smtClean="0"/>
              <a:t>.</a:t>
            </a:r>
            <a:endParaRPr lang="en-US" dirty="0" smtClean="0"/>
          </a:p>
          <a:p>
            <a:r>
              <a:rPr lang="en-US" b="1" dirty="0" err="1" smtClean="0"/>
              <a:t>Kadis</a:t>
            </a:r>
            <a:r>
              <a:rPr lang="en-US" dirty="0" smtClean="0"/>
              <a:t>- is a </a:t>
            </a:r>
            <a:r>
              <a:rPr lang="en-US" dirty="0"/>
              <a:t>judge in a Muslim community, whose decisions are </a:t>
            </a:r>
            <a:r>
              <a:rPr lang="en-US" dirty="0" smtClean="0"/>
              <a:t>based on Islamic religious law.</a:t>
            </a:r>
          </a:p>
          <a:p>
            <a:r>
              <a:rPr lang="en-US" b="1" dirty="0" smtClean="0"/>
              <a:t>Sharia</a:t>
            </a:r>
            <a:r>
              <a:rPr lang="en-US" dirty="0"/>
              <a:t>-is the religious law governing the members of the Islamic faith</a:t>
            </a:r>
            <a:r>
              <a:rPr lang="en-US" dirty="0" smtClean="0"/>
              <a:t>. </a:t>
            </a:r>
            <a:r>
              <a:rPr lang="en-US" dirty="0"/>
              <a:t>It is derived from the religious precepts of Islam, particularly the Quran and the Hadith</a:t>
            </a:r>
            <a:r>
              <a:rPr lang="en-US" dirty="0" smtClean="0"/>
              <a:t>. It presents a set of legal, ethical and religious norms developed between 8</a:t>
            </a:r>
            <a:r>
              <a:rPr lang="en-US" baseline="30000" dirty="0" smtClean="0"/>
              <a:t>th</a:t>
            </a:r>
            <a:r>
              <a:rPr lang="en-US" dirty="0" smtClean="0"/>
              <a:t>-12</a:t>
            </a:r>
            <a:r>
              <a:rPr lang="en-US" baseline="30000" dirty="0" smtClean="0"/>
              <a:t>th</a:t>
            </a:r>
            <a:r>
              <a:rPr lang="en-US" dirty="0" smtClean="0"/>
              <a:t> century.</a:t>
            </a:r>
          </a:p>
          <a:p>
            <a:pPr indent="0">
              <a:buNone/>
            </a:pPr>
            <a:endParaRPr lang="en-US" b="1" dirty="0" smtClean="0"/>
          </a:p>
          <a:p>
            <a:endParaRPr lang="en-US" dirty="0" smtClean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074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263966"/>
            <a:ext cx="6400800" cy="685800"/>
          </a:xfrm>
        </p:spPr>
        <p:txBody>
          <a:bodyPr/>
          <a:lstStyle/>
          <a:p>
            <a:r>
              <a:rPr lang="en-US" dirty="0" smtClean="0"/>
              <a:t>Military officials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276872"/>
            <a:ext cx="6220916" cy="3528392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err="1" smtClean="0"/>
              <a:t>Sipahis</a:t>
            </a:r>
            <a:r>
              <a:rPr lang="en-US" b="1" dirty="0"/>
              <a:t>- </a:t>
            </a:r>
            <a:r>
              <a:rPr lang="en-US" dirty="0"/>
              <a:t>feudal cavalryman of the Ottoman Empire whose status resembled that of the medieval European knight. The </a:t>
            </a:r>
            <a:r>
              <a:rPr lang="en-US" dirty="0" err="1"/>
              <a:t>sipahi</a:t>
            </a:r>
            <a:r>
              <a:rPr lang="en-US" dirty="0"/>
              <a:t> </a:t>
            </a:r>
            <a:r>
              <a:rPr lang="en-US" dirty="0" smtClean="0"/>
              <a:t>was </a:t>
            </a:r>
            <a:r>
              <a:rPr lang="en-US" dirty="0"/>
              <a:t>holder of a </a:t>
            </a:r>
            <a:r>
              <a:rPr lang="en-US" dirty="0" smtClean="0"/>
              <a:t>fief (</a:t>
            </a:r>
            <a:r>
              <a:rPr lang="bg-BG" dirty="0" smtClean="0"/>
              <a:t>феудално владение) </a:t>
            </a:r>
            <a:r>
              <a:rPr lang="en-US" dirty="0" smtClean="0"/>
              <a:t>granted </a:t>
            </a:r>
            <a:r>
              <a:rPr lang="en-US" dirty="0"/>
              <a:t>directly by the Ottoman sultan and was entitled to all of the income from it in return for military service</a:t>
            </a:r>
            <a:r>
              <a:rPr lang="en-US" dirty="0" smtClean="0"/>
              <a:t>.</a:t>
            </a:r>
            <a:endParaRPr lang="bg-BG" dirty="0" smtClean="0"/>
          </a:p>
          <a:p>
            <a:r>
              <a:rPr lang="en-US" b="1" dirty="0" smtClean="0"/>
              <a:t>Janissaries</a:t>
            </a:r>
            <a:r>
              <a:rPr lang="en-US" dirty="0"/>
              <a:t>-member of an elite corps in the standing army of the Ottoman Empire from the late 14th century to 1826. Highly respected for their military </a:t>
            </a:r>
            <a:r>
              <a:rPr lang="en-US" dirty="0" smtClean="0"/>
              <a:t>prowess (</a:t>
            </a:r>
            <a:r>
              <a:rPr lang="bg-BG" dirty="0" smtClean="0"/>
              <a:t>мъжество)</a:t>
            </a:r>
            <a:r>
              <a:rPr lang="en-US" dirty="0" smtClean="0"/>
              <a:t> </a:t>
            </a:r>
            <a:r>
              <a:rPr lang="en-US" dirty="0"/>
              <a:t>in the 15th and 16th centuries, the Janissaries became a powerful political force within the Ottoman state. The Janissary corps was originally staffed by Christian youths from the Balkan provinces who were converted to </a:t>
            </a:r>
            <a:r>
              <a:rPr lang="en-US" dirty="0" err="1"/>
              <a:t>Islām</a:t>
            </a:r>
            <a:r>
              <a:rPr lang="en-US" dirty="0"/>
              <a:t> on being </a:t>
            </a:r>
            <a:r>
              <a:rPr lang="en-US" dirty="0" smtClean="0"/>
              <a:t>drafted</a:t>
            </a:r>
            <a:r>
              <a:rPr lang="bg-BG" dirty="0" smtClean="0"/>
              <a:t> (избрани)</a:t>
            </a:r>
            <a:r>
              <a:rPr lang="en-US" dirty="0" smtClean="0"/>
              <a:t> </a:t>
            </a:r>
            <a:r>
              <a:rPr lang="en-US" dirty="0"/>
              <a:t>into the Ottoman service.</a:t>
            </a:r>
            <a:endParaRPr lang="bg-B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980728"/>
            <a:ext cx="20955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4159182"/>
            <a:ext cx="2081398" cy="258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3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Religious communities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17</a:t>
            </a:r>
            <a:r>
              <a:rPr lang="en-US" baseline="30000" dirty="0" smtClean="0"/>
              <a:t>th</a:t>
            </a:r>
            <a:r>
              <a:rPr lang="en-US" dirty="0" smtClean="0"/>
              <a:t> century the population of the empire was about 25 million which were divided into two religious communities. </a:t>
            </a:r>
          </a:p>
          <a:p>
            <a:r>
              <a:rPr lang="en-US" b="1" dirty="0" smtClean="0"/>
              <a:t>Muslims-</a:t>
            </a:r>
            <a:r>
              <a:rPr lang="en-US" dirty="0" smtClean="0"/>
              <a:t> Arabs, Kurds, Bosnians, Albanians and Tatars.</a:t>
            </a:r>
          </a:p>
          <a:p>
            <a:r>
              <a:rPr lang="en-US" b="1" dirty="0" smtClean="0"/>
              <a:t>Christians- Greeks, Serbians, Bulgarians, Hungarians, </a:t>
            </a:r>
            <a:r>
              <a:rPr lang="en-US" b="1" dirty="0" err="1" smtClean="0"/>
              <a:t>Vlachs</a:t>
            </a:r>
            <a:r>
              <a:rPr lang="en-US" b="1" dirty="0" smtClean="0"/>
              <a:t> etc.</a:t>
            </a:r>
          </a:p>
          <a:p>
            <a:r>
              <a:rPr lang="en-US" b="1" dirty="0" smtClean="0"/>
              <a:t>JEWS</a:t>
            </a:r>
            <a:endParaRPr lang="bg-BG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4293096"/>
            <a:ext cx="2952328" cy="132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41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7" y="8620"/>
            <a:ext cx="9143999" cy="684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56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bg-BG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20888"/>
            <a:ext cx="5893369" cy="295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12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349</TotalTime>
  <Words>464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</vt:lpstr>
      <vt:lpstr>Constantia</vt:lpstr>
      <vt:lpstr>Cooper Black</vt:lpstr>
      <vt:lpstr>Garamond</vt:lpstr>
      <vt:lpstr>Wingdings</vt:lpstr>
      <vt:lpstr>Couture</vt:lpstr>
      <vt:lpstr>The structure of the Ottoman State</vt:lpstr>
      <vt:lpstr>The ottoman bureaucracy</vt:lpstr>
      <vt:lpstr>THE SULTAN</vt:lpstr>
      <vt:lpstr>Divans(governors)</vt:lpstr>
      <vt:lpstr>Judicial officials</vt:lpstr>
      <vt:lpstr>Military officials</vt:lpstr>
      <vt:lpstr>Religious communities</vt:lpstr>
      <vt:lpstr>PowerPoint Presentation</vt:lpstr>
      <vt:lpstr>The 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20</cp:revision>
  <dcterms:created xsi:type="dcterms:W3CDTF">2016-11-23T11:49:10Z</dcterms:created>
  <dcterms:modified xsi:type="dcterms:W3CDTF">2017-05-10T15:26:33Z</dcterms:modified>
</cp:coreProperties>
</file>